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13716000" cx="24384000"/>
  <p:notesSz cx="6858000" cy="9144000"/>
  <p:embeddedFontLst>
    <p:embeddedFont>
      <p:font typeface="Helvetica Neue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7" roundtripDataSignature="AMtx7mgQ4GGr4T+GwXwj0fE8lRbB/sib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8.xml"/><Relationship Id="rId34" Type="http://schemas.openxmlformats.org/officeDocument/2006/relationships/font" Target="fonts/HelveticaNeue-bold.fntdata"/><Relationship Id="rId15" Type="http://schemas.openxmlformats.org/officeDocument/2006/relationships/slide" Target="slides/slide11.xml"/><Relationship Id="rId37" Type="http://customschemas.google.com/relationships/presentationmetadata" Target="metadata"/><Relationship Id="rId14" Type="http://schemas.openxmlformats.org/officeDocument/2006/relationships/slide" Target="slides/slide10.xml"/><Relationship Id="rId36" Type="http://schemas.openxmlformats.org/officeDocument/2006/relationships/font" Target="fonts/HelveticaNeue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 u="none" cap="none" strike="noStrik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aaf64d74f1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1aaf64d74f1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af64d74f1_0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aaf64d74f1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aaf64d74f1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aaf64d74f1_0_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aaf64d74f1_1_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1aaf64d74f1_1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aaf64d74f1_2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aaf64d74f1_2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aaf64d74f1_2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aaf64d74f1_2_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aaf64d74f1_0_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aaf64d74f1_0_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aaf64d74f1_0_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aaf64d74f1_0_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aaf64d74f1_1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1aaf64d74f1_1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aaf64d74f1_0_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aaf64d74f1_0_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aaf64d74f1_1_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aaf64d74f1_1_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aaf64d74f1_0_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aaf64d74f1_0_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aaf64d74f1_0_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aaf64d74f1_0_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aaf64d74f1_1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aaf64d74f1_1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aaf64d74f1_1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aaf64d74f1_1_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3A3B4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Example: Model trained to recognize groupings in crowds or overall crowd movement:</a:t>
            </a:r>
            <a:endParaRPr sz="1350">
              <a:solidFill>
                <a:srgbClr val="3A3B4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3A3B4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the model learned to recognize humans</a:t>
            </a:r>
            <a:endParaRPr sz="1350">
              <a:solidFill>
                <a:srgbClr val="3A3B4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3A3B4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Because of that we will </a:t>
            </a:r>
            <a:r>
              <a:rPr lang="en-US" sz="1350">
                <a:solidFill>
                  <a:srgbClr val="3A3B41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only retrain the latter layers so it will learn the difference in poses (this case yoga poses)</a:t>
            </a:r>
            <a:endParaRPr sz="1350">
              <a:solidFill>
                <a:srgbClr val="3A3B4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3A3B4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aaf64d74f1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aaf64d74f1_0_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967078a237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967078a237_1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967078a237_1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967078a237_1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967078a237_1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967078a237_1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Since we have limited yoga classes and the ones that are available are very expensive, our aim to build a model that can recognize yoga poses.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 we plan on </a:t>
            </a:r>
            <a:r>
              <a:rPr lang="en-US"/>
              <a:t>building</a:t>
            </a:r>
            <a:r>
              <a:rPr lang="en-US"/>
              <a:t> an </a:t>
            </a:r>
            <a:r>
              <a:rPr lang="en-US"/>
              <a:t>interactive application where our model can help users get feedback on their poses.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 our model can tell them if they are doing the pose correct or not and give them suggestions when needed. </a:t>
            </a:r>
            <a:endParaRPr/>
          </a:p>
        </p:txBody>
      </p:sp>
      <p:sp>
        <p:nvSpPr>
          <p:cNvPr id="123" name="Google Shape;12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107 - Asanas 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around</a:t>
            </a:r>
            <a:r>
              <a:rPr lang="en-US"/>
              <a:t> 3k - images of different people with different angles and different positions. </a:t>
            </a:r>
            <a:endParaRPr/>
          </a:p>
        </p:txBody>
      </p:sp>
      <p:sp>
        <p:nvSpPr>
          <p:cNvPr id="129" name="Google Shape;12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aaf219e6f9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107 - Asanas 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around 3k - images of different people with different angles and different positions. </a:t>
            </a:r>
            <a:endParaRPr/>
          </a:p>
        </p:txBody>
      </p:sp>
      <p:sp>
        <p:nvSpPr>
          <p:cNvPr id="136" name="Google Shape;136;g1aaf219e6f9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5"/>
          <p:cNvSpPr txBox="1"/>
          <p:nvPr>
            <p:ph idx="1" type="body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Arial"/>
              <a:buNone/>
              <a:defRPr b="0" sz="2200" cap="none"/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15"/>
          <p:cNvSpPr txBox="1"/>
          <p:nvPr>
            <p:ph idx="2" type="body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Arial"/>
              <a:buNone/>
              <a:defRPr b="0" sz="2200" cap="none"/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15"/>
          <p:cNvSpPr txBox="1"/>
          <p:nvPr>
            <p:ph idx="3" type="body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type="title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18" name="Google Shape;18;p15"/>
          <p:cNvSpPr txBox="1"/>
          <p:nvPr>
            <p:ph idx="4" type="body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19" name="Google Shape;19;p15"/>
          <p:cNvSpPr txBox="1"/>
          <p:nvPr>
            <p:ph idx="12" type="sldNum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 showMasterSp="0">
  <p:cSld name="Statement">
    <p:bg>
      <p:bgPr>
        <a:solidFill>
          <a:srgbClr val="F3F5B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idx="1" type="body"/>
          </p:nvPr>
        </p:nvSpPr>
        <p:spPr>
          <a:xfrm>
            <a:off x="2082800" y="4337484"/>
            <a:ext cx="20205700" cy="4699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000"/>
              <a:buFont typeface="Arial"/>
              <a:buNone/>
              <a:defRPr sz="9000" cap="none">
                <a:solidFill>
                  <a:srgbClr val="195B70"/>
                </a:solidFill>
              </a:defRPr>
            </a:lvl1pPr>
            <a:lvl2pPr indent="-228600" lvl="1" marL="9144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000"/>
              <a:buFont typeface="Arial"/>
              <a:buNone/>
              <a:defRPr sz="9000" cap="none">
                <a:solidFill>
                  <a:srgbClr val="195B70"/>
                </a:solidFill>
              </a:defRPr>
            </a:lvl2pPr>
            <a:lvl3pPr indent="-228600" lvl="2" marL="1371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000"/>
              <a:buFont typeface="Arial"/>
              <a:buNone/>
              <a:defRPr sz="9000" cap="none">
                <a:solidFill>
                  <a:srgbClr val="195B70"/>
                </a:solidFill>
              </a:defRPr>
            </a:lvl3pPr>
            <a:lvl4pPr indent="-228600" lvl="3" marL="18288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000"/>
              <a:buFont typeface="Arial"/>
              <a:buNone/>
              <a:defRPr sz="9000" cap="none">
                <a:solidFill>
                  <a:srgbClr val="195B70"/>
                </a:solidFill>
              </a:defRPr>
            </a:lvl4pPr>
            <a:lvl5pPr indent="-228600" lvl="4" marL="22860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000"/>
              <a:buFont typeface="Arial"/>
              <a:buNone/>
              <a:defRPr sz="9000" cap="none">
                <a:solidFill>
                  <a:srgbClr val="195B70"/>
                </a:solidFill>
              </a:defRPr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76" name="Google Shape;76;p24"/>
          <p:cNvCxnSpPr/>
          <p:nvPr/>
        </p:nvCxnSpPr>
        <p:spPr>
          <a:xfrm>
            <a:off x="766879" y="952500"/>
            <a:ext cx="22850242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77" name="Google Shape;77;p24"/>
          <p:cNvCxnSpPr/>
          <p:nvPr/>
        </p:nvCxnSpPr>
        <p:spPr>
          <a:xfrm>
            <a:off x="757217" y="12603828"/>
            <a:ext cx="22862943" cy="1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8" name="Google Shape;78;p24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Fact" showMasterSp="0">
  <p:cSld name="Big Fact">
    <p:bg>
      <p:bgPr>
        <a:solidFill>
          <a:srgbClr val="F3F5B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5"/>
          <p:cNvSpPr txBox="1"/>
          <p:nvPr>
            <p:ph idx="1" type="body"/>
          </p:nvPr>
        </p:nvSpPr>
        <p:spPr>
          <a:xfrm>
            <a:off x="2082800" y="1509784"/>
            <a:ext cx="20205700" cy="6852293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25000"/>
              <a:buFont typeface="Arial"/>
              <a:buNone/>
              <a:defRPr sz="25000" cap="none">
                <a:solidFill>
                  <a:srgbClr val="195B70"/>
                </a:solidFill>
              </a:defRPr>
            </a:lvl1pPr>
            <a:lvl2pPr indent="-228600" lvl="1" marL="9144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25000"/>
              <a:buFont typeface="Arial"/>
              <a:buNone/>
              <a:defRPr sz="25000" cap="none">
                <a:solidFill>
                  <a:srgbClr val="195B70"/>
                </a:solidFill>
              </a:defRPr>
            </a:lvl2pPr>
            <a:lvl3pPr indent="-228600" lvl="2" marL="1371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25000"/>
              <a:buFont typeface="Arial"/>
              <a:buNone/>
              <a:defRPr sz="25000" cap="none">
                <a:solidFill>
                  <a:srgbClr val="195B70"/>
                </a:solidFill>
              </a:defRPr>
            </a:lvl3pPr>
            <a:lvl4pPr indent="-228600" lvl="3" marL="18288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25000"/>
              <a:buFont typeface="Arial"/>
              <a:buNone/>
              <a:defRPr sz="25000" cap="none">
                <a:solidFill>
                  <a:srgbClr val="195B70"/>
                </a:solidFill>
              </a:defRPr>
            </a:lvl4pPr>
            <a:lvl5pPr indent="-228600" lvl="4" marL="22860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25000"/>
              <a:buFont typeface="Arial"/>
              <a:buNone/>
              <a:defRPr sz="25000" cap="none">
                <a:solidFill>
                  <a:srgbClr val="195B70"/>
                </a:solidFill>
              </a:defRPr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2" type="body"/>
          </p:nvPr>
        </p:nvSpPr>
        <p:spPr>
          <a:xfrm>
            <a:off x="2082800" y="8407994"/>
            <a:ext cx="20205700" cy="694056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rial"/>
              <a:buNone/>
              <a:defRPr sz="3500">
                <a:solidFill>
                  <a:schemeClr val="accent1"/>
                </a:solidFill>
              </a:defRPr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82" name="Google Shape;82;p25"/>
          <p:cNvCxnSpPr/>
          <p:nvPr/>
        </p:nvCxnSpPr>
        <p:spPr>
          <a:xfrm flipH="1" rot="10800000">
            <a:off x="762000" y="952499"/>
            <a:ext cx="22860001" cy="2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83" name="Google Shape;83;p25"/>
          <p:cNvCxnSpPr/>
          <p:nvPr/>
        </p:nvCxnSpPr>
        <p:spPr>
          <a:xfrm>
            <a:off x="766879" y="12598400"/>
            <a:ext cx="22850242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4" name="Google Shape;84;p25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showMasterSp="0">
  <p:cSld name="Quote">
    <p:bg>
      <p:bgPr>
        <a:solidFill>
          <a:srgbClr val="FFCBC5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6"/>
          <p:cNvSpPr txBox="1"/>
          <p:nvPr>
            <p:ph idx="1" type="body"/>
          </p:nvPr>
        </p:nvSpPr>
        <p:spPr>
          <a:xfrm>
            <a:off x="2088436" y="11375561"/>
            <a:ext cx="20207127" cy="70662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>
                <a:solidFill>
                  <a:schemeClr val="accent1"/>
                </a:solidFill>
              </a:defRPr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87" name="Google Shape;87;p26"/>
          <p:cNvCxnSpPr/>
          <p:nvPr/>
        </p:nvCxnSpPr>
        <p:spPr>
          <a:xfrm flipH="1" rot="10800000">
            <a:off x="762000" y="952499"/>
            <a:ext cx="22860001" cy="2"/>
          </a:xfrm>
          <a:prstGeom prst="straightConnector1">
            <a:avLst/>
          </a:prstGeom>
          <a:noFill/>
          <a:ln cap="flat" cmpd="sng" w="76200">
            <a:solidFill>
              <a:srgbClr val="195B70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88" name="Google Shape;88;p26"/>
          <p:cNvCxnSpPr/>
          <p:nvPr/>
        </p:nvCxnSpPr>
        <p:spPr>
          <a:xfrm>
            <a:off x="762000" y="12598400"/>
            <a:ext cx="22860001" cy="0"/>
          </a:xfrm>
          <a:prstGeom prst="straightConnector1">
            <a:avLst/>
          </a:prstGeom>
          <a:noFill/>
          <a:ln cap="flat" cmpd="sng" w="76200">
            <a:solidFill>
              <a:srgbClr val="195B7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89" name="Google Shape;89;p26"/>
          <p:cNvSpPr txBox="1"/>
          <p:nvPr>
            <p:ph idx="2" type="body"/>
          </p:nvPr>
        </p:nvSpPr>
        <p:spPr>
          <a:xfrm>
            <a:off x="2088436" y="4298870"/>
            <a:ext cx="20207128" cy="4699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500"/>
              <a:buFont typeface="Arial"/>
              <a:buNone/>
              <a:defRPr sz="9500" cap="none">
                <a:solidFill>
                  <a:srgbClr val="195B70"/>
                </a:solidFill>
              </a:defRPr>
            </a:lvl1pPr>
            <a:lvl2pPr indent="-228600" lvl="1" marL="9144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500"/>
              <a:buFont typeface="Arial"/>
              <a:buNone/>
              <a:defRPr sz="9500" cap="none">
                <a:solidFill>
                  <a:srgbClr val="195B70"/>
                </a:solidFill>
              </a:defRPr>
            </a:lvl2pPr>
            <a:lvl3pPr indent="-228600" lvl="2" marL="13716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500"/>
              <a:buFont typeface="Arial"/>
              <a:buNone/>
              <a:defRPr sz="9500" cap="none">
                <a:solidFill>
                  <a:srgbClr val="195B70"/>
                </a:solidFill>
              </a:defRPr>
            </a:lvl3pPr>
            <a:lvl4pPr indent="-228600" lvl="3" marL="18288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500"/>
              <a:buFont typeface="Arial"/>
              <a:buNone/>
              <a:defRPr sz="9500" cap="none">
                <a:solidFill>
                  <a:srgbClr val="195B70"/>
                </a:solidFill>
              </a:defRPr>
            </a:lvl4pPr>
            <a:lvl5pPr indent="-228600" lvl="4" marL="228600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500"/>
              <a:buFont typeface="Arial"/>
              <a:buNone/>
              <a:defRPr sz="9500" cap="none">
                <a:solidFill>
                  <a:srgbClr val="195B70"/>
                </a:solidFill>
              </a:defRPr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90" name="Google Shape;90;p26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3 Up" showMasterSp="0">
  <p:cSld name="Photo - 3 Up">
    <p:bg>
      <p:bgPr>
        <a:solidFill>
          <a:srgbClr val="FFF5F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7"/>
          <p:cNvSpPr/>
          <p:nvPr>
            <p:ph idx="2" type="pic"/>
          </p:nvPr>
        </p:nvSpPr>
        <p:spPr>
          <a:xfrm>
            <a:off x="-609600" y="431800"/>
            <a:ext cx="21514742" cy="121031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27"/>
          <p:cNvSpPr/>
          <p:nvPr>
            <p:ph idx="3" type="pic"/>
          </p:nvPr>
        </p:nvSpPr>
        <p:spPr>
          <a:xfrm>
            <a:off x="15836900" y="-203200"/>
            <a:ext cx="7747000" cy="77470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27"/>
          <p:cNvSpPr/>
          <p:nvPr>
            <p:ph idx="4" type="pic"/>
          </p:nvPr>
        </p:nvSpPr>
        <p:spPr>
          <a:xfrm>
            <a:off x="10769600" y="-6083300"/>
            <a:ext cx="17881600" cy="23842133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27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 showMasterSp="0">
  <p:cSld name="Photo">
    <p:bg>
      <p:bgPr>
        <a:solidFill>
          <a:srgbClr val="FFF5F2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8"/>
          <p:cNvSpPr/>
          <p:nvPr>
            <p:ph idx="2" type="pic"/>
          </p:nvPr>
        </p:nvSpPr>
        <p:spPr>
          <a:xfrm>
            <a:off x="760214" y="279400"/>
            <a:ext cx="22863633" cy="12866707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28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rgbClr val="FFF5F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showMasterSp="0" type="tx">
  <p:cSld name="TITLE_AND_BODY">
    <p:bg>
      <p:bgPr>
        <a:solidFill>
          <a:srgbClr val="FFF5F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6"/>
          <p:cNvSpPr txBox="1"/>
          <p:nvPr>
            <p:ph idx="1" type="body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457200" lvl="0" marL="4572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1pPr>
            <a:lvl2pPr indent="-457200" lvl="1" marL="9144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2pPr>
            <a:lvl3pPr indent="-457200" lvl="2" marL="13716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3pPr>
            <a:lvl4pPr indent="-457200" lvl="3" marL="18288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4pPr>
            <a:lvl5pPr indent="-457200" lvl="4" marL="22860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22" name="Google Shape;22;p16"/>
          <p:cNvCxnSpPr/>
          <p:nvPr/>
        </p:nvCxnSpPr>
        <p:spPr>
          <a:xfrm>
            <a:off x="766879" y="952500"/>
            <a:ext cx="22850242" cy="1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23" name="Google Shape;23;p16"/>
          <p:cNvCxnSpPr/>
          <p:nvPr/>
        </p:nvCxnSpPr>
        <p:spPr>
          <a:xfrm>
            <a:off x="757217" y="12603828"/>
            <a:ext cx="22862943" cy="1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4" name="Google Shape;24;p16"/>
          <p:cNvSpPr txBox="1"/>
          <p:nvPr>
            <p:ph type="title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0"/>
              <a:buFont typeface="Arial"/>
              <a:buNone/>
              <a:defRPr sz="90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 showMasterSp="0">
  <p:cSld name="Section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7"/>
          <p:cNvSpPr txBox="1"/>
          <p:nvPr>
            <p:ph type="title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  <a:defRPr>
                <a:solidFill>
                  <a:schemeClr val="accent5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28" name="Google Shape;28;p17"/>
          <p:cNvCxnSpPr/>
          <p:nvPr/>
        </p:nvCxnSpPr>
        <p:spPr>
          <a:xfrm flipH="1" rot="10800000">
            <a:off x="762000" y="952499"/>
            <a:ext cx="22860001" cy="2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29" name="Google Shape;29;p17"/>
          <p:cNvCxnSpPr/>
          <p:nvPr/>
        </p:nvCxnSpPr>
        <p:spPr>
          <a:xfrm>
            <a:off x="762000" y="12598400"/>
            <a:ext cx="22860001" cy="0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0" name="Google Shape;30;p17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 &amp; Photo" showMasterSp="0">
  <p:cSld name="Title, Bullets &amp; Photo">
    <p:bg>
      <p:bgPr>
        <a:solidFill>
          <a:srgbClr val="FFF5F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title"/>
          </p:nvPr>
        </p:nvSpPr>
        <p:spPr>
          <a:xfrm>
            <a:off x="1270000" y="1851223"/>
            <a:ext cx="11785600" cy="4084936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0"/>
              <a:buFont typeface="Arial"/>
              <a:buNone/>
              <a:defRPr sz="90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" type="body"/>
          </p:nvPr>
        </p:nvSpPr>
        <p:spPr>
          <a:xfrm>
            <a:off x="2088435" y="6720284"/>
            <a:ext cx="10972801" cy="546716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457200" lvl="0" marL="4572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1pPr>
            <a:lvl2pPr indent="-457200" lvl="1" marL="9144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2pPr>
            <a:lvl3pPr indent="-457200" lvl="2" marL="13716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3pPr>
            <a:lvl4pPr indent="-457200" lvl="3" marL="18288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4pPr>
            <a:lvl5pPr indent="-457200" lvl="4" marL="22860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34" name="Google Shape;34;p18"/>
          <p:cNvSpPr/>
          <p:nvPr>
            <p:ph idx="2" type="pic"/>
          </p:nvPr>
        </p:nvSpPr>
        <p:spPr>
          <a:xfrm>
            <a:off x="12661900" y="-2501900"/>
            <a:ext cx="11077576" cy="147701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35" name="Google Shape;35;p18"/>
          <p:cNvCxnSpPr/>
          <p:nvPr/>
        </p:nvCxnSpPr>
        <p:spPr>
          <a:xfrm flipH="1" rot="10800000">
            <a:off x="762000" y="952499"/>
            <a:ext cx="22860003" cy="2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36" name="Google Shape;36;p18"/>
          <p:cNvCxnSpPr/>
          <p:nvPr/>
        </p:nvCxnSpPr>
        <p:spPr>
          <a:xfrm>
            <a:off x="762000" y="12598400"/>
            <a:ext cx="22860001" cy="0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37" name="Google Shape;37;p18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showMasterSp="0">
  <p:cSld name="Agenda">
    <p:bg>
      <p:bgPr>
        <a:solidFill>
          <a:srgbClr val="FFF5F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9"/>
          <p:cNvSpPr txBox="1"/>
          <p:nvPr>
            <p:ph idx="1" type="body"/>
          </p:nvPr>
        </p:nvSpPr>
        <p:spPr>
          <a:xfrm>
            <a:off x="2082800" y="2795091"/>
            <a:ext cx="20205700" cy="6050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AACB9"/>
              </a:buClr>
              <a:buSzPts val="3600"/>
              <a:buFont typeface="Arial"/>
              <a:buNone/>
              <a:defRPr>
                <a:solidFill>
                  <a:srgbClr val="8AACB9"/>
                </a:solidFill>
              </a:defRPr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2" type="body"/>
          </p:nvPr>
        </p:nvSpPr>
        <p:spPr>
          <a:xfrm>
            <a:off x="2082800" y="4055764"/>
            <a:ext cx="20205700" cy="67310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Clr>
                <a:srgbClr val="195B70"/>
              </a:buClr>
              <a:buSzPts val="5000"/>
              <a:buFont typeface="Arial"/>
              <a:buNone/>
              <a:defRPr sz="5000">
                <a:solidFill>
                  <a:srgbClr val="195B70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Clr>
                <a:srgbClr val="195B70"/>
              </a:buClr>
              <a:buSzPts val="5000"/>
              <a:buFont typeface="Arial"/>
              <a:buNone/>
              <a:defRPr sz="5000">
                <a:solidFill>
                  <a:srgbClr val="195B70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Clr>
                <a:srgbClr val="195B70"/>
              </a:buClr>
              <a:buSzPts val="5000"/>
              <a:buFont typeface="Arial"/>
              <a:buNone/>
              <a:defRPr sz="5000">
                <a:solidFill>
                  <a:srgbClr val="195B70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Clr>
                <a:srgbClr val="195B70"/>
              </a:buClr>
              <a:buSzPts val="5000"/>
              <a:buFont typeface="Arial"/>
              <a:buNone/>
              <a:defRPr sz="5000">
                <a:solidFill>
                  <a:srgbClr val="195B70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Clr>
                <a:srgbClr val="195B70"/>
              </a:buClr>
              <a:buSzPts val="5000"/>
              <a:buFont typeface="Arial"/>
              <a:buNone/>
              <a:defRPr sz="5000">
                <a:solidFill>
                  <a:srgbClr val="195B70"/>
                </a:solidFill>
              </a:defRPr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19"/>
          <p:cNvSpPr txBox="1"/>
          <p:nvPr>
            <p:ph type="title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9000"/>
              <a:buFont typeface="Arial"/>
              <a:buNone/>
              <a:defRPr sz="9000">
                <a:solidFill>
                  <a:srgbClr val="195B70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42" name="Google Shape;42;p19"/>
          <p:cNvCxnSpPr/>
          <p:nvPr/>
        </p:nvCxnSpPr>
        <p:spPr>
          <a:xfrm>
            <a:off x="757217" y="12603828"/>
            <a:ext cx="22862943" cy="1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43" name="Google Shape;43;p19"/>
          <p:cNvCxnSpPr/>
          <p:nvPr/>
        </p:nvCxnSpPr>
        <p:spPr>
          <a:xfrm flipH="1" rot="10800000">
            <a:off x="762000" y="952499"/>
            <a:ext cx="22860001" cy="2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44" name="Google Shape;44;p19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" showMasterSp="0">
  <p:cSld name="Title &amp; Photo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/>
          <p:nvPr>
            <p:ph idx="2" type="pic"/>
          </p:nvPr>
        </p:nvSpPr>
        <p:spPr>
          <a:xfrm>
            <a:off x="0" y="-2757142"/>
            <a:ext cx="24384000" cy="19230284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20"/>
          <p:cNvSpPr txBox="1"/>
          <p:nvPr>
            <p:ph idx="1" type="body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sz="2200" cap="none">
                <a:solidFill>
                  <a:srgbClr val="FFFFFF"/>
                </a:solidFill>
              </a:defRPr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3" type="body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sz="2200" cap="none">
                <a:solidFill>
                  <a:srgbClr val="FFFFFF"/>
                </a:solidFill>
              </a:defRPr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4" type="body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>
                <a:solidFill>
                  <a:srgbClr val="FFFFFF"/>
                </a:solidFill>
              </a:defRPr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50" name="Google Shape;50;p20"/>
          <p:cNvCxnSpPr/>
          <p:nvPr/>
        </p:nvCxnSpPr>
        <p:spPr>
          <a:xfrm>
            <a:off x="766879" y="12060766"/>
            <a:ext cx="22850240" cy="1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51" name="Google Shape;51;p20"/>
          <p:cNvCxnSpPr/>
          <p:nvPr/>
        </p:nvCxnSpPr>
        <p:spPr>
          <a:xfrm flipH="1" rot="10800000">
            <a:off x="6527799" y="12034558"/>
            <a:ext cx="1" cy="1114983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52" name="Google Shape;52;p20"/>
          <p:cNvCxnSpPr/>
          <p:nvPr/>
        </p:nvCxnSpPr>
        <p:spPr>
          <a:xfrm flipH="1" rot="10800000">
            <a:off x="17856201" y="12034558"/>
            <a:ext cx="1" cy="1114983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53" name="Google Shape;53;p20"/>
          <p:cNvCxnSpPr/>
          <p:nvPr/>
        </p:nvCxnSpPr>
        <p:spPr>
          <a:xfrm>
            <a:off x="766879" y="952500"/>
            <a:ext cx="22850242" cy="1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54" name="Google Shape;54;p20"/>
          <p:cNvSpPr txBox="1"/>
          <p:nvPr>
            <p:ph idx="5" type="body"/>
          </p:nvPr>
        </p:nvSpPr>
        <p:spPr>
          <a:xfrm>
            <a:off x="2082800" y="3492500"/>
            <a:ext cx="20205700" cy="16129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>
                <a:solidFill>
                  <a:srgbClr val="FFFFFF"/>
                </a:solidFill>
              </a:defRPr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>
                <a:solidFill>
                  <a:srgbClr val="FFFFFF"/>
                </a:solidFill>
              </a:defRPr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>
                <a:solidFill>
                  <a:srgbClr val="FFFFFF"/>
                </a:solidFill>
              </a:defRPr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>
                <a:solidFill>
                  <a:srgbClr val="FFFFFF"/>
                </a:solidFill>
              </a:defRPr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  <a:defRPr>
                <a:solidFill>
                  <a:srgbClr val="FFFFFF"/>
                </a:solidFill>
              </a:defRPr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55" name="Google Shape;55;p20"/>
          <p:cNvSpPr txBox="1"/>
          <p:nvPr>
            <p:ph type="title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2" type="sldNum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hoto Alt" showMasterSp="0">
  <p:cSld name="Title &amp; Photo Alt">
    <p:bg>
      <p:bgPr>
        <a:solidFill>
          <a:srgbClr val="FFF5F2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1"/>
          <p:cNvSpPr txBox="1"/>
          <p:nvPr>
            <p:ph idx="1" type="body"/>
          </p:nvPr>
        </p:nvSpPr>
        <p:spPr>
          <a:xfrm>
            <a:off x="1270000" y="8015916"/>
            <a:ext cx="11785600" cy="384810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228600" lvl="0" marL="457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AACB9"/>
              </a:buClr>
              <a:buSzPts val="3600"/>
              <a:buFont typeface="Arial"/>
              <a:buNone/>
              <a:defRPr>
                <a:solidFill>
                  <a:srgbClr val="8AACB9"/>
                </a:solidFill>
              </a:defRPr>
            </a:lvl1pPr>
            <a:lvl2pPr indent="-228600" lvl="1" marL="914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AACB9"/>
              </a:buClr>
              <a:buSzPts val="3600"/>
              <a:buFont typeface="Arial"/>
              <a:buNone/>
              <a:defRPr>
                <a:solidFill>
                  <a:srgbClr val="8AACB9"/>
                </a:solidFill>
              </a:defRPr>
            </a:lvl2pPr>
            <a:lvl3pPr indent="-228600" lvl="2" marL="1371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AACB9"/>
              </a:buClr>
              <a:buSzPts val="3600"/>
              <a:buFont typeface="Arial"/>
              <a:buNone/>
              <a:defRPr>
                <a:solidFill>
                  <a:srgbClr val="8AACB9"/>
                </a:solidFill>
              </a:defRPr>
            </a:lvl3pPr>
            <a:lvl4pPr indent="-228600" lvl="3" marL="1828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AACB9"/>
              </a:buClr>
              <a:buSzPts val="3600"/>
              <a:buFont typeface="Arial"/>
              <a:buNone/>
              <a:defRPr>
                <a:solidFill>
                  <a:srgbClr val="8AACB9"/>
                </a:solidFill>
              </a:defRPr>
            </a:lvl4pPr>
            <a:lvl5pPr indent="-228600" lvl="4" marL="22860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AACB9"/>
              </a:buClr>
              <a:buSzPts val="3600"/>
              <a:buFont typeface="Arial"/>
              <a:buNone/>
              <a:defRPr>
                <a:solidFill>
                  <a:srgbClr val="8AACB9"/>
                </a:solidFill>
              </a:defRPr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type="title"/>
          </p:nvPr>
        </p:nvSpPr>
        <p:spPr>
          <a:xfrm>
            <a:off x="1270000" y="4925417"/>
            <a:ext cx="11785600" cy="2933701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0"/>
              <a:buFont typeface="Arial"/>
              <a:buNone/>
              <a:defRPr sz="90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60" name="Google Shape;60;p21"/>
          <p:cNvSpPr/>
          <p:nvPr>
            <p:ph idx="2" type="pic"/>
          </p:nvPr>
        </p:nvSpPr>
        <p:spPr>
          <a:xfrm>
            <a:off x="12801600" y="1895696"/>
            <a:ext cx="17642204" cy="9924608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61" name="Google Shape;61;p21"/>
          <p:cNvCxnSpPr/>
          <p:nvPr/>
        </p:nvCxnSpPr>
        <p:spPr>
          <a:xfrm>
            <a:off x="757217" y="12603828"/>
            <a:ext cx="22862943" cy="1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62" name="Google Shape;62;p21"/>
          <p:cNvCxnSpPr/>
          <p:nvPr/>
        </p:nvCxnSpPr>
        <p:spPr>
          <a:xfrm flipH="1" rot="10800000">
            <a:off x="762000" y="952499"/>
            <a:ext cx="22860003" cy="2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63" name="Google Shape;63;p21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 showMasterSp="0">
  <p:cSld name="Bullets">
    <p:bg>
      <p:bgPr>
        <a:solidFill>
          <a:srgbClr val="FFF5F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2"/>
          <p:cNvSpPr txBox="1"/>
          <p:nvPr>
            <p:ph idx="1" type="body"/>
          </p:nvPr>
        </p:nvSpPr>
        <p:spPr>
          <a:xfrm>
            <a:off x="2082800" y="4195233"/>
            <a:ext cx="20207127" cy="628205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indent="-457200" lvl="0" marL="4572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1pPr>
            <a:lvl2pPr indent="-457200" lvl="1" marL="9144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2pPr>
            <a:lvl3pPr indent="-457200" lvl="2" marL="13716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3pPr>
            <a:lvl4pPr indent="-457200" lvl="3" marL="18288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4pPr>
            <a:lvl5pPr indent="-457200" lvl="4" marL="228600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3600"/>
              <a:buFont typeface="Arial"/>
              <a:buChar char="•"/>
              <a:defRPr>
                <a:solidFill>
                  <a:srgbClr val="195B70"/>
                </a:solidFill>
              </a:defRPr>
            </a:lvl5pPr>
            <a:lvl6pPr indent="-228600" lvl="5" marL="27432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6pPr>
            <a:lvl7pPr indent="-228600" lvl="6" marL="32004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7pPr>
            <a:lvl8pPr indent="-228600" lvl="7" marL="36576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8pPr>
            <a:lvl9pPr indent="-228600" lvl="8" marL="411480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/>
            </a:lvl9pPr>
          </a:lstStyle>
          <a:p/>
        </p:txBody>
      </p:sp>
      <p:cxnSp>
        <p:nvCxnSpPr>
          <p:cNvPr id="66" name="Google Shape;66;p22"/>
          <p:cNvCxnSpPr/>
          <p:nvPr/>
        </p:nvCxnSpPr>
        <p:spPr>
          <a:xfrm>
            <a:off x="766879" y="952500"/>
            <a:ext cx="22850242" cy="1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67" name="Google Shape;67;p22"/>
          <p:cNvCxnSpPr/>
          <p:nvPr/>
        </p:nvCxnSpPr>
        <p:spPr>
          <a:xfrm>
            <a:off x="757217" y="12603828"/>
            <a:ext cx="22862943" cy="1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68" name="Google Shape;68;p22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rgbClr val="FFF5F2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23"/>
          <p:cNvCxnSpPr/>
          <p:nvPr/>
        </p:nvCxnSpPr>
        <p:spPr>
          <a:xfrm flipH="1" rot="10800000">
            <a:off x="762000" y="952499"/>
            <a:ext cx="22860003" cy="2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71" name="Google Shape;71;p23"/>
          <p:cNvCxnSpPr/>
          <p:nvPr/>
        </p:nvCxnSpPr>
        <p:spPr>
          <a:xfrm>
            <a:off x="757217" y="12603828"/>
            <a:ext cx="22862943" cy="1"/>
          </a:xfrm>
          <a:prstGeom prst="straightConnector1">
            <a:avLst/>
          </a:prstGeom>
          <a:noFill/>
          <a:ln cap="flat" cmpd="sng" w="76200">
            <a:solidFill>
              <a:srgbClr val="433457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72" name="Google Shape;72;p23"/>
          <p:cNvSpPr txBox="1"/>
          <p:nvPr>
            <p:ph type="title"/>
          </p:nvPr>
        </p:nvSpPr>
        <p:spPr>
          <a:xfrm>
            <a:off x="2082800" y="1282700"/>
            <a:ext cx="20205700" cy="16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0"/>
              <a:buFont typeface="Arial"/>
              <a:buNone/>
              <a:defRPr sz="90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2" type="sldNum"/>
          </p:nvPr>
        </p:nvSpPr>
        <p:spPr>
          <a:xfrm>
            <a:off x="11990323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2200"/>
              <a:buFont typeface="Arial"/>
              <a:buNone/>
              <a:defRPr>
                <a:solidFill>
                  <a:srgbClr val="5E5E5E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  <a:defRPr b="1" i="0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  <a:defRPr b="1" i="0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  <a:defRPr b="1" i="0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  <a:defRPr b="1" i="0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  <a:defRPr b="1" i="0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  <a:defRPr b="1" i="0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  <a:defRPr b="1" i="0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  <a:defRPr b="1" i="0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  <a:defRPr b="1" i="0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2082800" y="3495675"/>
            <a:ext cx="20205700" cy="1614554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>
            <a:lvl1pPr indent="-228600" lvl="0" marL="4572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8" name="Google Shape;8;p14"/>
          <p:cNvCxnSpPr/>
          <p:nvPr/>
        </p:nvCxnSpPr>
        <p:spPr>
          <a:xfrm flipH="1" rot="10800000">
            <a:off x="766879" y="12048066"/>
            <a:ext cx="22850240" cy="12701"/>
          </a:xfrm>
          <a:prstGeom prst="straightConnector1">
            <a:avLst/>
          </a:prstGeom>
          <a:noFill/>
          <a:ln cap="flat" cmpd="sng" w="76200">
            <a:solidFill>
              <a:srgbClr val="195B70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9" name="Google Shape;9;p14"/>
          <p:cNvCxnSpPr/>
          <p:nvPr/>
        </p:nvCxnSpPr>
        <p:spPr>
          <a:xfrm>
            <a:off x="766879" y="952500"/>
            <a:ext cx="22850242" cy="0"/>
          </a:xfrm>
          <a:prstGeom prst="straightConnector1">
            <a:avLst/>
          </a:prstGeom>
          <a:noFill/>
          <a:ln cap="flat" cmpd="sng" w="76200">
            <a:solidFill>
              <a:srgbClr val="195B70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0" name="Google Shape;10;p14"/>
          <p:cNvCxnSpPr/>
          <p:nvPr/>
        </p:nvCxnSpPr>
        <p:spPr>
          <a:xfrm flipH="1" rot="10800000">
            <a:off x="6527799" y="12034558"/>
            <a:ext cx="1" cy="1114983"/>
          </a:xfrm>
          <a:prstGeom prst="straightConnector1">
            <a:avLst/>
          </a:prstGeom>
          <a:noFill/>
          <a:ln cap="flat" cmpd="sng" w="76200">
            <a:solidFill>
              <a:srgbClr val="195B70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11" name="Google Shape;11;p14"/>
          <p:cNvCxnSpPr/>
          <p:nvPr/>
        </p:nvCxnSpPr>
        <p:spPr>
          <a:xfrm flipH="1" rot="10800000">
            <a:off x="17856201" y="12034558"/>
            <a:ext cx="1" cy="1114983"/>
          </a:xfrm>
          <a:prstGeom prst="straightConnector1">
            <a:avLst/>
          </a:prstGeom>
          <a:noFill/>
          <a:ln cap="flat" cmpd="sng" w="76200">
            <a:solidFill>
              <a:srgbClr val="195B70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12" name="Google Shape;12;p14"/>
          <p:cNvSpPr txBox="1"/>
          <p:nvPr>
            <p:ph idx="12" type="sldNum"/>
          </p:nvPr>
        </p:nvSpPr>
        <p:spPr>
          <a:xfrm>
            <a:off x="11988800" y="12890500"/>
            <a:ext cx="416053" cy="467107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hub.com/AkshyaRamesh21/YogaGuru_D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16.png"/><Relationship Id="rId6" Type="http://schemas.openxmlformats.org/officeDocument/2006/relationships/image" Target="../media/image13.png"/><Relationship Id="rId7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>
            <p:ph idx="1" type="body"/>
          </p:nvPr>
        </p:nvSpPr>
        <p:spPr>
          <a:xfrm>
            <a:off x="1181100" y="12364718"/>
            <a:ext cx="4965700" cy="467107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Arial"/>
              <a:buNone/>
            </a:pPr>
            <a:r>
              <a:t/>
            </a:r>
            <a:endParaRPr b="0" sz="2200" cap="none"/>
          </a:p>
        </p:txBody>
      </p:sp>
      <p:sp>
        <p:nvSpPr>
          <p:cNvPr id="106" name="Google Shape;106;p1"/>
          <p:cNvSpPr txBox="1"/>
          <p:nvPr>
            <p:ph idx="2" type="body"/>
          </p:nvPr>
        </p:nvSpPr>
        <p:spPr>
          <a:xfrm>
            <a:off x="18237200" y="12364718"/>
            <a:ext cx="4965700" cy="467107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Arial"/>
              <a:buNone/>
            </a:pPr>
            <a:r>
              <a:t/>
            </a:r>
            <a:endParaRPr b="0" sz="2200" cap="none"/>
          </a:p>
        </p:txBody>
      </p:sp>
      <p:sp>
        <p:nvSpPr>
          <p:cNvPr id="107" name="Google Shape;107;p1"/>
          <p:cNvSpPr txBox="1"/>
          <p:nvPr>
            <p:ph idx="3" type="body"/>
          </p:nvPr>
        </p:nvSpPr>
        <p:spPr>
          <a:xfrm>
            <a:off x="6946900" y="12233909"/>
            <a:ext cx="10490200" cy="706629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84"/>
              <a:buFont typeface="Arial"/>
              <a:buNone/>
            </a:pPr>
            <a:r>
              <a:rPr lang="en-US" sz="2484"/>
              <a:t>Rathnapriya Gopalakrishnan, Akshya Ramesh, and Nina  Groene</a:t>
            </a:r>
            <a:endParaRPr/>
          </a:p>
        </p:txBody>
      </p:sp>
      <p:sp>
        <p:nvSpPr>
          <p:cNvPr id="108" name="Google Shape;108;p1"/>
          <p:cNvSpPr txBox="1"/>
          <p:nvPr>
            <p:ph idx="4294967295" type="ctrTitle"/>
          </p:nvPr>
        </p:nvSpPr>
        <p:spPr>
          <a:xfrm>
            <a:off x="2082800" y="4902200"/>
            <a:ext cx="20205700" cy="3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0"/>
              <a:buFont typeface="Arial"/>
              <a:buNone/>
            </a:pPr>
            <a:r>
              <a:rPr b="1" i="0" lang="en-US" sz="1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YOGA POSE RECOGNITION ALGORITHM</a:t>
            </a:r>
            <a:endParaRPr/>
          </a:p>
        </p:txBody>
      </p:sp>
      <p:sp>
        <p:nvSpPr>
          <p:cNvPr id="109" name="Google Shape;109;p1"/>
          <p:cNvSpPr txBox="1"/>
          <p:nvPr>
            <p:ph idx="4294967295" type="subTitle"/>
          </p:nvPr>
        </p:nvSpPr>
        <p:spPr>
          <a:xfrm>
            <a:off x="1422275" y="2682175"/>
            <a:ext cx="20205600" cy="16146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Deep Learning Project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g1aaf64d74f1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1125" y="1024200"/>
            <a:ext cx="17129100" cy="825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1aaf64d74f1_0_11"/>
          <p:cNvSpPr txBox="1"/>
          <p:nvPr/>
        </p:nvSpPr>
        <p:spPr>
          <a:xfrm>
            <a:off x="314225" y="4353750"/>
            <a:ext cx="60069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/>
              <a:t>Training Accuracy:</a:t>
            </a:r>
            <a:r>
              <a:rPr lang="en-US" sz="3700"/>
              <a:t> 0.77</a:t>
            </a:r>
            <a:endParaRPr sz="3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/>
              <a:t>Test Accuracy:</a:t>
            </a:r>
            <a:r>
              <a:rPr lang="en-US" sz="3700"/>
              <a:t> 0.37</a:t>
            </a:r>
            <a:endParaRPr sz="3700"/>
          </a:p>
        </p:txBody>
      </p:sp>
      <p:pic>
        <p:nvPicPr>
          <p:cNvPr id="167" name="Google Shape;167;g1aaf64d74f1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475" y="9282875"/>
            <a:ext cx="10208250" cy="335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aaf64d74f1_0_19"/>
          <p:cNvSpPr txBox="1"/>
          <p:nvPr/>
        </p:nvSpPr>
        <p:spPr>
          <a:xfrm>
            <a:off x="788950" y="3883225"/>
            <a:ext cx="49902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00"/>
              <a:t>Confusion Matrix</a:t>
            </a:r>
            <a:endParaRPr b="1" sz="5200"/>
          </a:p>
        </p:txBody>
      </p:sp>
      <p:pic>
        <p:nvPicPr>
          <p:cNvPr id="173" name="Google Shape;173;g1aaf64d74f1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4500" y="998288"/>
            <a:ext cx="11709972" cy="11567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g1aaf64d74f1_0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9148" y="1336150"/>
            <a:ext cx="18311699" cy="777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1aaf64d74f1_0_26"/>
          <p:cNvSpPr txBox="1"/>
          <p:nvPr/>
        </p:nvSpPr>
        <p:spPr>
          <a:xfrm>
            <a:off x="1021400" y="9863850"/>
            <a:ext cx="12520200" cy="21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50"/>
              <a:t>Precision: </a:t>
            </a:r>
            <a:endParaRPr b="1" sz="395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50"/>
              <a:t>B</a:t>
            </a:r>
            <a:r>
              <a:rPr lang="en-US" sz="3950"/>
              <a:t>addha Konasana: 1</a:t>
            </a:r>
            <a:endParaRPr sz="395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50"/>
              <a:t>Garudasana, Gomukhasana, Ardha Uttanasana: 0.8</a:t>
            </a:r>
            <a:endParaRPr sz="3950"/>
          </a:p>
        </p:txBody>
      </p:sp>
      <p:sp>
        <p:nvSpPr>
          <p:cNvPr id="180" name="Google Shape;180;g1aaf64d74f1_0_26"/>
          <p:cNvSpPr txBox="1"/>
          <p:nvPr/>
        </p:nvSpPr>
        <p:spPr>
          <a:xfrm>
            <a:off x="788950" y="3883225"/>
            <a:ext cx="49902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00"/>
              <a:t>Classification Report</a:t>
            </a:r>
            <a:endParaRPr b="1" sz="5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aaf64d74f1_1_13"/>
          <p:cNvSpPr txBox="1"/>
          <p:nvPr>
            <p:ph type="title"/>
          </p:nvPr>
        </p:nvSpPr>
        <p:spPr>
          <a:xfrm>
            <a:off x="2086106" y="4292600"/>
            <a:ext cx="20205600" cy="565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/>
              <a:t>Model 2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/>
              <a:t>Basic 25 Yoga Asanas Model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g1aaf64d74f1_2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6925" y="2640575"/>
            <a:ext cx="20507075" cy="538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1aaf64d74f1_2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44900" y="8526175"/>
            <a:ext cx="16539100" cy="291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1aaf64d74f1_2_4"/>
          <p:cNvSpPr txBox="1"/>
          <p:nvPr/>
        </p:nvSpPr>
        <p:spPr>
          <a:xfrm>
            <a:off x="379375" y="9526350"/>
            <a:ext cx="60069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/>
              <a:t>Training Accuracy:</a:t>
            </a:r>
            <a:r>
              <a:rPr lang="en-US" sz="3700"/>
              <a:t> 0.99</a:t>
            </a:r>
            <a:endParaRPr sz="3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/>
              <a:t>Test Accuracy:</a:t>
            </a:r>
            <a:r>
              <a:rPr lang="en-US" sz="3700"/>
              <a:t> 0.62</a:t>
            </a:r>
            <a:endParaRPr sz="3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aaf64d74f1_2_13"/>
          <p:cNvSpPr txBox="1"/>
          <p:nvPr>
            <p:ph type="title"/>
          </p:nvPr>
        </p:nvSpPr>
        <p:spPr>
          <a:xfrm>
            <a:off x="2088436" y="1282700"/>
            <a:ext cx="20207100" cy="16497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Evaluation</a:t>
            </a:r>
            <a:endParaRPr/>
          </a:p>
        </p:txBody>
      </p:sp>
      <p:pic>
        <p:nvPicPr>
          <p:cNvPr id="198" name="Google Shape;198;g1aaf64d74f1_2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67474" y="2652039"/>
            <a:ext cx="9228040" cy="9368374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1aaf64d74f1_2_13"/>
          <p:cNvSpPr txBox="1"/>
          <p:nvPr/>
        </p:nvSpPr>
        <p:spPr>
          <a:xfrm>
            <a:off x="877475" y="1282700"/>
            <a:ext cx="6825300" cy="42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50"/>
              <a:t>Precision: 1.0</a:t>
            </a:r>
            <a:endParaRPr b="1" sz="39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50"/>
              <a:t>ardha chandrasana</a:t>
            </a:r>
            <a:endParaRPr sz="39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50"/>
              <a:t>pincha mayurasana</a:t>
            </a:r>
            <a:endParaRPr sz="39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50"/>
              <a:t>uttana shishosana</a:t>
            </a:r>
            <a:endParaRPr sz="39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50"/>
              <a:t>virabhadrasana ii</a:t>
            </a:r>
            <a:endParaRPr sz="39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50"/>
          </a:p>
        </p:txBody>
      </p:sp>
      <p:pic>
        <p:nvPicPr>
          <p:cNvPr id="200" name="Google Shape;200;g1aaf64d74f1_2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8575" y="4325475"/>
            <a:ext cx="7971934" cy="783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aaf64d74f1_0_57"/>
          <p:cNvSpPr txBox="1"/>
          <p:nvPr>
            <p:ph type="title"/>
          </p:nvPr>
        </p:nvSpPr>
        <p:spPr>
          <a:xfrm>
            <a:off x="2086106" y="4292600"/>
            <a:ext cx="20205600" cy="5651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Yoga Guru -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25 Asana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g1aaf64d74f1_0_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001" y="290225"/>
            <a:ext cx="15319076" cy="1094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1aaf64d74f1_0_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26475" y="7495950"/>
            <a:ext cx="9050000" cy="48093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g1aaf64d74f1_0_75"/>
          <p:cNvSpPr txBox="1"/>
          <p:nvPr/>
        </p:nvSpPr>
        <p:spPr>
          <a:xfrm>
            <a:off x="20505975" y="2690300"/>
            <a:ext cx="327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g1aaf64d74f1_0_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751375" y="945025"/>
            <a:ext cx="2266200" cy="495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g1aaf64d74f1_0_75"/>
          <p:cNvSpPr txBox="1"/>
          <p:nvPr/>
        </p:nvSpPr>
        <p:spPr>
          <a:xfrm>
            <a:off x="19989075" y="6253125"/>
            <a:ext cx="3790800" cy="8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5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utkatasana</a:t>
            </a:r>
            <a:endParaRPr sz="4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aaf64d74f1_1_5"/>
          <p:cNvSpPr txBox="1"/>
          <p:nvPr>
            <p:ph type="title"/>
          </p:nvPr>
        </p:nvSpPr>
        <p:spPr>
          <a:xfrm>
            <a:off x="2086106" y="4292600"/>
            <a:ext cx="20205600" cy="565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/>
              <a:t>Model 3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/>
              <a:t>Using Dataset 2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g1aaf64d74f1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7625" y="1737675"/>
            <a:ext cx="15080849" cy="98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g1aaf64d74f1_0_52"/>
          <p:cNvSpPr txBox="1"/>
          <p:nvPr/>
        </p:nvSpPr>
        <p:spPr>
          <a:xfrm>
            <a:off x="379375" y="9526350"/>
            <a:ext cx="60069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/>
              <a:t>Training Accuracy:</a:t>
            </a:r>
            <a:r>
              <a:rPr lang="en-US" sz="3700"/>
              <a:t> 0.95</a:t>
            </a:r>
            <a:endParaRPr sz="3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00"/>
              <a:t>Test Accuracy:</a:t>
            </a:r>
            <a:r>
              <a:rPr lang="en-US" sz="3700"/>
              <a:t> 0.91</a:t>
            </a:r>
            <a:endParaRPr sz="3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/>
          <p:nvPr>
            <p:ph idx="1" type="body"/>
          </p:nvPr>
        </p:nvSpPr>
        <p:spPr>
          <a:xfrm>
            <a:off x="2082800" y="4195220"/>
            <a:ext cx="20207100" cy="76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762000" lvl="0" marL="711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SzPts val="4400"/>
              <a:buFont typeface="Arial"/>
              <a:buAutoNum type="arabicPeriod"/>
            </a:pPr>
            <a:r>
              <a:rPr lang="en-US" sz="4400">
                <a:solidFill>
                  <a:srgbClr val="195B70"/>
                </a:solidFill>
              </a:rPr>
              <a:t>Introduction</a:t>
            </a:r>
            <a:endParaRPr sz="4400"/>
          </a:p>
          <a:p>
            <a:pPr indent="-762000" lvl="0" marL="711200" rtl="0" algn="just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5E5E5E"/>
              </a:buClr>
              <a:buSzPts val="4400"/>
              <a:buFont typeface="Arial"/>
              <a:buAutoNum type="arabicPeriod"/>
            </a:pPr>
            <a:r>
              <a:rPr lang="en-US" sz="4400"/>
              <a:t>Datasets</a:t>
            </a:r>
            <a:endParaRPr sz="4400"/>
          </a:p>
          <a:p>
            <a:pPr indent="-762000" lvl="0" marL="711200" rtl="0" algn="just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5E5E5E"/>
              </a:buClr>
              <a:buSzPts val="4400"/>
              <a:buFont typeface="Arial"/>
              <a:buAutoNum type="arabicPeriod"/>
            </a:pPr>
            <a:r>
              <a:rPr lang="en-US" sz="4400"/>
              <a:t>Models built</a:t>
            </a:r>
            <a:endParaRPr sz="4400"/>
          </a:p>
          <a:p>
            <a:pPr indent="-762000" lvl="0" marL="711200" rtl="0" algn="just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SzPts val="4400"/>
              <a:buAutoNum type="arabicPeriod"/>
            </a:pPr>
            <a:r>
              <a:rPr lang="en-US" sz="4400"/>
              <a:t>Yoga Guru</a:t>
            </a:r>
            <a:endParaRPr sz="4400"/>
          </a:p>
        </p:txBody>
      </p:sp>
      <p:sp>
        <p:nvSpPr>
          <p:cNvPr id="115" name="Google Shape;115;p2"/>
          <p:cNvSpPr txBox="1"/>
          <p:nvPr>
            <p:ph type="title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0"/>
              <a:buFont typeface="Arial"/>
              <a:buNone/>
            </a:pPr>
            <a:r>
              <a:rPr lang="en-US" sz="9000">
                <a:solidFill>
                  <a:schemeClr val="accent6"/>
                </a:solidFill>
              </a:rPr>
              <a:t>WHAT WE WILL COVER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g1aaf64d74f1_1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16750" y="5021375"/>
            <a:ext cx="14829899" cy="704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1aaf64d74f1_1_23"/>
          <p:cNvSpPr txBox="1"/>
          <p:nvPr/>
        </p:nvSpPr>
        <p:spPr>
          <a:xfrm>
            <a:off x="4826550" y="9048625"/>
            <a:ext cx="49902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00"/>
              <a:t>Confusion Matrix</a:t>
            </a:r>
            <a:endParaRPr b="1" sz="5200"/>
          </a:p>
        </p:txBody>
      </p:sp>
      <p:sp>
        <p:nvSpPr>
          <p:cNvPr id="232" name="Google Shape;232;g1aaf64d74f1_1_23"/>
          <p:cNvSpPr txBox="1"/>
          <p:nvPr/>
        </p:nvSpPr>
        <p:spPr>
          <a:xfrm>
            <a:off x="10688425" y="2022000"/>
            <a:ext cx="49902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200"/>
              <a:t>Report</a:t>
            </a:r>
            <a:endParaRPr b="1" sz="5200"/>
          </a:p>
        </p:txBody>
      </p:sp>
      <p:pic>
        <p:nvPicPr>
          <p:cNvPr id="233" name="Google Shape;233;g1aaf64d74f1_1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575" y="967000"/>
            <a:ext cx="9258300" cy="506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aaf64d74f1_0_94"/>
          <p:cNvSpPr txBox="1"/>
          <p:nvPr>
            <p:ph type="title"/>
          </p:nvPr>
        </p:nvSpPr>
        <p:spPr>
          <a:xfrm>
            <a:off x="2086106" y="4292600"/>
            <a:ext cx="20205600" cy="5651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Yoga Guru -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5 Asana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aaf64d74f1_0_98"/>
          <p:cNvSpPr txBox="1"/>
          <p:nvPr/>
        </p:nvSpPr>
        <p:spPr>
          <a:xfrm>
            <a:off x="20505975" y="2690300"/>
            <a:ext cx="327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g1aaf64d74f1_0_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125" y="474375"/>
            <a:ext cx="12461776" cy="1242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1aaf64d74f1_0_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92500" y="2413450"/>
            <a:ext cx="5882975" cy="88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aaf64d74f1_1_9"/>
          <p:cNvSpPr txBox="1"/>
          <p:nvPr>
            <p:ph type="title"/>
          </p:nvPr>
        </p:nvSpPr>
        <p:spPr>
          <a:xfrm>
            <a:off x="2086106" y="4292600"/>
            <a:ext cx="20205600" cy="565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/>
              <a:t>Model 4: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/>
              <a:t>Transfer Learning Approach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aaf64d74f1_1_33"/>
          <p:cNvSpPr txBox="1"/>
          <p:nvPr>
            <p:ph type="title"/>
          </p:nvPr>
        </p:nvSpPr>
        <p:spPr>
          <a:xfrm>
            <a:off x="2088436" y="1282700"/>
            <a:ext cx="20207100" cy="16497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Short Transfer Learning Intro</a:t>
            </a:r>
            <a:endParaRPr/>
          </a:p>
        </p:txBody>
      </p:sp>
      <p:sp>
        <p:nvSpPr>
          <p:cNvPr id="256" name="Google Shape;256;g1aaf64d74f1_1_33"/>
          <p:cNvSpPr txBox="1"/>
          <p:nvPr>
            <p:ph idx="1" type="body"/>
          </p:nvPr>
        </p:nvSpPr>
        <p:spPr>
          <a:xfrm>
            <a:off x="2088450" y="4114783"/>
            <a:ext cx="20207100" cy="62820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430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Reuse of pre-trained model on new problem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Neural Networks: tries to detect edges in early layers, shapes in the middle and specific features in the later layers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Transfer Learning: the early and middle layers are used and only retraining the latter layers </a:t>
            </a:r>
            <a:endParaRPr/>
          </a:p>
          <a:p>
            <a:pPr indent="-457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Why? - It helps leverage the labeled data of the </a:t>
            </a:r>
            <a:r>
              <a:rPr lang="en-US"/>
              <a:t>initially</a:t>
            </a:r>
            <a:r>
              <a:rPr lang="en-US"/>
              <a:t> trained task</a:t>
            </a:r>
            <a:endParaRPr/>
          </a:p>
          <a:p>
            <a:pPr indent="0" lvl="0" marL="457200" rtl="0" algn="l">
              <a:spcBef>
                <a:spcPts val="4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aaf64d74f1_0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6150" y="1341275"/>
            <a:ext cx="19507200" cy="1020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967078a237_1_12"/>
          <p:cNvSpPr txBox="1"/>
          <p:nvPr>
            <p:ph idx="1" type="body"/>
          </p:nvPr>
        </p:nvSpPr>
        <p:spPr>
          <a:xfrm>
            <a:off x="2082800" y="4195233"/>
            <a:ext cx="20207100" cy="62820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430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Complete Transfer Model (In Progress)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Improve Dataset 2 model (In Progress)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Implement People Segmentation for User Functionality (In Progress)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Improve feedback of Yoga Guru</a:t>
            </a:r>
            <a:endParaRPr/>
          </a:p>
          <a:p>
            <a:pPr indent="-457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Give feedback rather than printing out positive examples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Improve our 107 asana model with more data better approach</a:t>
            </a:r>
            <a:endParaRPr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/>
              <a:t>Design models for different categories of poses</a:t>
            </a:r>
            <a:endParaRPr/>
          </a:p>
        </p:txBody>
      </p:sp>
      <p:sp>
        <p:nvSpPr>
          <p:cNvPr id="267" name="Google Shape;267;g1967078a237_1_12"/>
          <p:cNvSpPr txBox="1"/>
          <p:nvPr>
            <p:ph type="title"/>
          </p:nvPr>
        </p:nvSpPr>
        <p:spPr>
          <a:xfrm>
            <a:off x="2088436" y="1282700"/>
            <a:ext cx="20207100" cy="1649700"/>
          </a:xfrm>
          <a:prstGeom prst="rect">
            <a:avLst/>
          </a:prstGeom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Further steps</a:t>
            </a:r>
            <a:endParaRPr/>
          </a:p>
        </p:txBody>
      </p:sp>
      <p:sp>
        <p:nvSpPr>
          <p:cNvPr id="268" name="Google Shape;268;g1967078a237_1_12"/>
          <p:cNvSpPr txBox="1"/>
          <p:nvPr/>
        </p:nvSpPr>
        <p:spPr>
          <a:xfrm>
            <a:off x="2568775" y="11587550"/>
            <a:ext cx="16488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Link to Github: </a:t>
            </a:r>
            <a:r>
              <a:rPr lang="en-US" sz="3200" u="sng">
                <a:solidFill>
                  <a:schemeClr val="hlink"/>
                </a:solidFill>
                <a:hlinkClick r:id="rId3"/>
              </a:rPr>
              <a:t>https://github.com/AkshyaRamesh21/YogaGuru_DL</a:t>
            </a:r>
            <a:endParaRPr sz="3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967078a237_1_17"/>
          <p:cNvSpPr txBox="1"/>
          <p:nvPr>
            <p:ph type="title"/>
          </p:nvPr>
        </p:nvSpPr>
        <p:spPr>
          <a:xfrm>
            <a:off x="2086106" y="4292600"/>
            <a:ext cx="20205600" cy="56514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967078a237_1_22"/>
          <p:cNvSpPr txBox="1"/>
          <p:nvPr>
            <p:ph idx="1" type="body"/>
          </p:nvPr>
        </p:nvSpPr>
        <p:spPr>
          <a:xfrm>
            <a:off x="2082800" y="4337484"/>
            <a:ext cx="20205600" cy="4698900"/>
          </a:xfrm>
          <a:prstGeom prst="rect">
            <a:avLst/>
          </a:prstGeom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</a:t>
            </a:r>
            <a:r>
              <a:rPr lang="en-US"/>
              <a:t>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 txBox="1"/>
          <p:nvPr>
            <p:ph type="title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>
                <a:solidFill>
                  <a:schemeClr val="accent5"/>
                </a:solidFill>
              </a:rPr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 txBox="1"/>
          <p:nvPr>
            <p:ph idx="1" type="body"/>
          </p:nvPr>
        </p:nvSpPr>
        <p:spPr>
          <a:xfrm>
            <a:off x="2082800" y="4195228"/>
            <a:ext cx="20207100" cy="3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660400" lvl="0" marL="635000" rtl="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4000"/>
              <a:buFont typeface="Arial"/>
              <a:buChar char="❖"/>
            </a:pPr>
            <a:r>
              <a:rPr lang="en-US" sz="4000">
                <a:solidFill>
                  <a:srgbClr val="195B70"/>
                </a:solidFill>
              </a:rPr>
              <a:t>Accessibility to Yoga classes</a:t>
            </a:r>
            <a:endParaRPr sz="4000">
              <a:solidFill>
                <a:srgbClr val="195B70"/>
              </a:solidFill>
            </a:endParaRPr>
          </a:p>
          <a:p>
            <a:pPr indent="-660400" lvl="0" marL="635000" rtl="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SzPts val="4000"/>
              <a:buChar char="❖"/>
            </a:pPr>
            <a:r>
              <a:rPr lang="en-US" sz="4000"/>
              <a:t>Not getting personalized feedback</a:t>
            </a:r>
            <a:endParaRPr sz="4000"/>
          </a:p>
          <a:p>
            <a:pPr indent="-660400" lvl="0" marL="635000" rtl="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4000"/>
              <a:buFont typeface="Arial"/>
              <a:buChar char="❖"/>
            </a:pPr>
            <a:r>
              <a:rPr lang="en-US" sz="4000"/>
              <a:t>Our model will a</a:t>
            </a:r>
            <a:r>
              <a:rPr lang="en-US" sz="4000">
                <a:solidFill>
                  <a:srgbClr val="195B70"/>
                </a:solidFill>
              </a:rPr>
              <a:t>llow the user to get feedback from </a:t>
            </a:r>
            <a:r>
              <a:rPr lang="en-US" sz="4000"/>
              <a:t>a CNN C</a:t>
            </a:r>
            <a:r>
              <a:rPr lang="en-US" sz="4000">
                <a:solidFill>
                  <a:srgbClr val="195B70"/>
                </a:solidFill>
              </a:rPr>
              <a:t>lassification model </a:t>
            </a:r>
            <a:endParaRPr sz="4000"/>
          </a:p>
        </p:txBody>
      </p:sp>
      <p:sp>
        <p:nvSpPr>
          <p:cNvPr id="126" name="Google Shape;126;p4"/>
          <p:cNvSpPr txBox="1"/>
          <p:nvPr>
            <p:ph type="title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9000"/>
              <a:buFont typeface="Arial"/>
              <a:buNone/>
            </a:pPr>
            <a:r>
              <a:rPr lang="en-US" sz="9000">
                <a:solidFill>
                  <a:schemeClr val="accent6"/>
                </a:solidFill>
              </a:rPr>
              <a:t>PROBLEM TACKLED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/>
          <p:nvPr>
            <p:ph type="title"/>
          </p:nvPr>
        </p:nvSpPr>
        <p:spPr>
          <a:xfrm>
            <a:off x="1270000" y="1851223"/>
            <a:ext cx="11785600" cy="149225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190"/>
              <a:buFont typeface="Arial"/>
              <a:buNone/>
            </a:pPr>
            <a:r>
              <a:rPr lang="en-US" sz="8190"/>
              <a:t>DATASET - 1</a:t>
            </a:r>
            <a:endParaRPr/>
          </a:p>
        </p:txBody>
      </p:sp>
      <p:sp>
        <p:nvSpPr>
          <p:cNvPr id="132" name="Google Shape;132;p5"/>
          <p:cNvSpPr txBox="1"/>
          <p:nvPr>
            <p:ph idx="1" type="body"/>
          </p:nvPr>
        </p:nvSpPr>
        <p:spPr>
          <a:xfrm>
            <a:off x="943875" y="5067897"/>
            <a:ext cx="11796900" cy="35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660400" lvl="0" marL="635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4000"/>
              <a:buFont typeface="Arial"/>
              <a:buChar char="❖"/>
            </a:pPr>
            <a:r>
              <a:rPr lang="en-US" sz="4000">
                <a:solidFill>
                  <a:srgbClr val="195B70"/>
                </a:solidFill>
              </a:rPr>
              <a:t>‘Yoga Pose Image Classification Dataset’</a:t>
            </a:r>
            <a:endParaRPr sz="4000"/>
          </a:p>
          <a:p>
            <a:pPr indent="-660400" lvl="0" marL="635000" rtl="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4000"/>
              <a:buFont typeface="Arial"/>
              <a:buChar char="❖"/>
            </a:pPr>
            <a:r>
              <a:rPr lang="en-US" sz="4000"/>
              <a:t>107</a:t>
            </a:r>
            <a:r>
              <a:rPr lang="en-US" sz="4000">
                <a:solidFill>
                  <a:srgbClr val="195B70"/>
                </a:solidFill>
              </a:rPr>
              <a:t> of asanas</a:t>
            </a:r>
            <a:endParaRPr sz="4000"/>
          </a:p>
          <a:p>
            <a:pPr indent="-660400" lvl="0" marL="635000" rtl="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4000"/>
              <a:buFont typeface="Arial"/>
              <a:buChar char="❖"/>
            </a:pPr>
            <a:r>
              <a:rPr lang="en-US" sz="4000">
                <a:solidFill>
                  <a:srgbClr val="195B70"/>
                </a:solidFill>
              </a:rPr>
              <a:t>Different people, outfits, and backgrounds</a:t>
            </a:r>
            <a:endParaRPr sz="4000"/>
          </a:p>
        </p:txBody>
      </p:sp>
      <p:pic>
        <p:nvPicPr>
          <p:cNvPr id="133" name="Google Shape;133;p5"/>
          <p:cNvPicPr preferRelativeResize="0"/>
          <p:nvPr/>
        </p:nvPicPr>
        <p:blipFill rotWithShape="1">
          <a:blip r:embed="rId3">
            <a:alphaModFix/>
          </a:blip>
          <a:srcRect b="59301" l="0" r="0" t="0"/>
          <a:stretch/>
        </p:blipFill>
        <p:spPr>
          <a:xfrm>
            <a:off x="11450550" y="2339000"/>
            <a:ext cx="12784575" cy="90379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aaf219e6f9_0_6"/>
          <p:cNvSpPr txBox="1"/>
          <p:nvPr>
            <p:ph type="title"/>
          </p:nvPr>
        </p:nvSpPr>
        <p:spPr>
          <a:xfrm>
            <a:off x="1270000" y="1851223"/>
            <a:ext cx="11785500" cy="1492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190"/>
              <a:buFont typeface="Arial"/>
              <a:buNone/>
            </a:pPr>
            <a:r>
              <a:rPr lang="en-US" sz="8190"/>
              <a:t>DATASET - 2</a:t>
            </a:r>
            <a:endParaRPr/>
          </a:p>
        </p:txBody>
      </p:sp>
      <p:sp>
        <p:nvSpPr>
          <p:cNvPr id="139" name="Google Shape;139;g1aaf219e6f9_0_6"/>
          <p:cNvSpPr txBox="1"/>
          <p:nvPr>
            <p:ph idx="1" type="body"/>
          </p:nvPr>
        </p:nvSpPr>
        <p:spPr>
          <a:xfrm>
            <a:off x="943875" y="5067897"/>
            <a:ext cx="11796900" cy="35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 lnSpcReduction="10000"/>
          </a:bodyPr>
          <a:lstStyle/>
          <a:p>
            <a:pPr indent="-660400" lvl="0" marL="635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4000"/>
              <a:buFont typeface="Arial"/>
              <a:buChar char="❖"/>
            </a:pPr>
            <a:r>
              <a:rPr lang="en-US" sz="4000">
                <a:solidFill>
                  <a:srgbClr val="195B70"/>
                </a:solidFill>
              </a:rPr>
              <a:t>‘Yoga Pose Dataset’ from Kaggle </a:t>
            </a:r>
            <a:endParaRPr sz="4000"/>
          </a:p>
          <a:p>
            <a:pPr indent="-660400" lvl="0" marL="635000" rtl="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4000"/>
              <a:buFont typeface="Arial"/>
              <a:buChar char="❖"/>
            </a:pPr>
            <a:r>
              <a:rPr lang="en-US" sz="4000"/>
              <a:t>5 </a:t>
            </a:r>
            <a:r>
              <a:rPr lang="en-US" sz="4000"/>
              <a:t>asanas - downdog, goddess, plank, tree, warrior 2 </a:t>
            </a:r>
            <a:endParaRPr sz="4000"/>
          </a:p>
          <a:p>
            <a:pPr indent="-660400" lvl="0" marL="635000" rtl="0" algn="l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195B70"/>
              </a:buClr>
              <a:buSzPts val="4000"/>
              <a:buFont typeface="Arial"/>
              <a:buChar char="❖"/>
            </a:pPr>
            <a:r>
              <a:rPr lang="en-US" sz="4000"/>
              <a:t>Contains 1500 images</a:t>
            </a:r>
            <a:endParaRPr sz="4000"/>
          </a:p>
        </p:txBody>
      </p:sp>
      <p:pic>
        <p:nvPicPr>
          <p:cNvPr id="140" name="Google Shape;140;g1aaf219e6f9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4000" y="1851224"/>
            <a:ext cx="6706899" cy="377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1aaf219e6f9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13375" y="1621474"/>
            <a:ext cx="5219675" cy="31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1aaf219e6f9_0_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55500" y="5655197"/>
            <a:ext cx="3810000" cy="381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1aaf219e6f9_0_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581000" y="4758724"/>
            <a:ext cx="5219674" cy="3479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1aaf219e6f9_0_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865500" y="8238497"/>
            <a:ext cx="5000625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"/>
          <p:cNvSpPr txBox="1"/>
          <p:nvPr>
            <p:ph type="title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/>
              <a:t>Summary: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/>
              <a:t>Data Preprocessing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"/>
          <p:cNvSpPr txBox="1"/>
          <p:nvPr>
            <p:ph idx="1" type="body"/>
          </p:nvPr>
        </p:nvSpPr>
        <p:spPr>
          <a:xfrm>
            <a:off x="2088438" y="4000108"/>
            <a:ext cx="20207100" cy="62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-70485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4891"/>
              <a:buFont typeface="Arial"/>
              <a:buChar char="•"/>
            </a:pPr>
            <a:r>
              <a:rPr lang="en-US" sz="4892"/>
              <a:t>Removing unwanted image file formats </a:t>
            </a:r>
            <a:endParaRPr sz="4892"/>
          </a:p>
          <a:p>
            <a:pPr indent="-70485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4891"/>
              <a:buFont typeface="Arial"/>
              <a:buChar char="•"/>
            </a:pPr>
            <a:r>
              <a:rPr lang="en-US" sz="4892"/>
              <a:t>Image Resizing</a:t>
            </a:r>
            <a:endParaRPr sz="4892"/>
          </a:p>
          <a:p>
            <a:pPr indent="-704913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92"/>
              <a:buChar char="•"/>
            </a:pPr>
            <a:r>
              <a:rPr lang="en-US" sz="4892"/>
              <a:t>Conversion to Grayscale</a:t>
            </a:r>
            <a:endParaRPr sz="5000"/>
          </a:p>
          <a:p>
            <a:pPr indent="-70485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4891"/>
              <a:buFont typeface="Arial"/>
              <a:buChar char="•"/>
            </a:pPr>
            <a:r>
              <a:rPr lang="en-US" sz="4892"/>
              <a:t>N</a:t>
            </a:r>
            <a:r>
              <a:rPr lang="en-US" sz="4892"/>
              <a:t>umpy Arrays</a:t>
            </a:r>
            <a:endParaRPr sz="4892"/>
          </a:p>
          <a:p>
            <a:pPr indent="-704913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92"/>
              <a:buChar char="•"/>
            </a:pPr>
            <a:r>
              <a:rPr lang="en-US" sz="4892"/>
              <a:t>Normalizing</a:t>
            </a:r>
            <a:endParaRPr sz="4892"/>
          </a:p>
          <a:p>
            <a:pPr indent="-70485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4891"/>
              <a:buFont typeface="Arial"/>
              <a:buChar char="•"/>
            </a:pPr>
            <a:r>
              <a:rPr lang="en-US" sz="5000"/>
              <a:t>Labelling and Encoding</a:t>
            </a:r>
            <a:endParaRPr sz="5000"/>
          </a:p>
          <a:p>
            <a:pPr indent="-704850" lvl="0" marL="615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5B70"/>
              </a:buClr>
              <a:buSzPts val="4891"/>
              <a:buFont typeface="Arial"/>
              <a:buChar char="•"/>
            </a:pPr>
            <a:r>
              <a:rPr lang="en-US" sz="4892"/>
              <a:t>Data Augmentation for minority classes</a:t>
            </a:r>
            <a:endParaRPr sz="5000"/>
          </a:p>
        </p:txBody>
      </p:sp>
      <p:sp>
        <p:nvSpPr>
          <p:cNvPr id="155" name="Google Shape;155;p7"/>
          <p:cNvSpPr txBox="1"/>
          <p:nvPr>
            <p:ph type="title"/>
          </p:nvPr>
        </p:nvSpPr>
        <p:spPr>
          <a:xfrm>
            <a:off x="2088436" y="1282700"/>
            <a:ext cx="20207128" cy="1649711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8550"/>
              <a:buFont typeface="Arial"/>
              <a:buNone/>
            </a:pPr>
            <a:r>
              <a:rPr lang="en-US" sz="8550"/>
              <a:t>DATA PREPROCESSING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"/>
          <p:cNvSpPr txBox="1"/>
          <p:nvPr>
            <p:ph type="title"/>
          </p:nvPr>
        </p:nvSpPr>
        <p:spPr>
          <a:xfrm>
            <a:off x="2086106" y="4292600"/>
            <a:ext cx="20205701" cy="56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0"/>
              <a:buFont typeface="Arial"/>
              <a:buNone/>
            </a:pPr>
            <a:r>
              <a:rPr lang="en-US"/>
              <a:t>Model 1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4_Briefing">
  <a:themeElements>
    <a:clrScheme name="24_Briefing">
      <a:dk1>
        <a:srgbClr val="002C3A"/>
      </a:dk1>
      <a:lt1>
        <a:srgbClr val="54818F"/>
      </a:lt1>
      <a:dk2>
        <a:srgbClr val="5E5E5E"/>
      </a:dk2>
      <a:lt2>
        <a:srgbClr val="D5D5D5"/>
      </a:lt2>
      <a:accent1>
        <a:srgbClr val="54818F"/>
      </a:accent1>
      <a:accent2>
        <a:srgbClr val="308C8B"/>
      </a:accent2>
      <a:accent3>
        <a:srgbClr val="7A9105"/>
      </a:accent3>
      <a:accent4>
        <a:srgbClr val="C26E6A"/>
      </a:accent4>
      <a:accent5>
        <a:srgbClr val="E4E942"/>
      </a:accent5>
      <a:accent6>
        <a:srgbClr val="5B516A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